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88" r:id="rId6"/>
    <p:sldId id="277" r:id="rId7"/>
    <p:sldId id="285" r:id="rId8"/>
    <p:sldId id="278" r:id="rId9"/>
    <p:sldId id="279" r:id="rId10"/>
    <p:sldId id="280" r:id="rId11"/>
    <p:sldId id="281" r:id="rId12"/>
    <p:sldId id="282" r:id="rId13"/>
    <p:sldId id="283" r:id="rId14"/>
    <p:sldId id="287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0"/>
    <p:restoredTop sz="94646"/>
  </p:normalViewPr>
  <p:slideViewPr>
    <p:cSldViewPr snapToGrid="0" snapToObjects="1">
      <p:cViewPr varScale="1">
        <p:scale>
          <a:sx n="102" d="100"/>
          <a:sy n="102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386364-0993-A54A-8854-86D1FF952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AEECEB4-1A0A-4046-9E23-97F0F3CB3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16FC59-8F74-4A4F-A053-3B6CAE5A4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C79F3B-3B31-0F45-A4DE-D90BB6E3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105886-2C4D-D84C-81F5-58F67F4AA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6225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B7246F-DF51-9F49-AF44-106C9467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B5A053C-5B8A-6B43-B9E5-EEBC143DE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65C161-893C-594F-AF4C-2BDF3779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C3DD49-F189-6D46-BE97-2FBA45A7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C655E9-09F5-B848-B0EA-D6D9171A6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5682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9E022C3-F801-8147-B6E2-E9051E6A9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A32021-3DA0-B245-BDE4-3957C3076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2340B3-DBEB-9040-AA4B-DC7404A3F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8107DB-75A3-C946-83CC-E5A1955F8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D58731-7475-984A-B8D0-C8D6AB1F6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996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960506-47E3-4044-9498-BD03E2E74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77D7CA-6DF3-2742-9F9E-39F66213B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A943C9-0255-1041-AEE0-261C4D2C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B48897-8E39-2A4F-9656-11668EAD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4F52AC-0546-3D41-9664-73B0AFCC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47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60A56-F52D-864E-A59A-AD3681985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F4DECB-22BE-3344-A749-F6D69762C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182CF7-784D-BE4B-9FDC-EA79B0C2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72297E-C788-4442-85DA-3A76A3E5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FF93FA-45EB-D642-B08C-100E99B35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320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58759D-90EA-604B-B7EC-6D88148CF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A014AD-FE53-6E45-ADB8-40DEF66FF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1235858-3AC7-954A-AA79-3364A6126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69E0D0A-6B65-9947-8CB0-15F8AED1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16E45D-8BBD-614A-A250-4ABC88DFE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361016-5018-9247-BC93-D1F11DC3B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6785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EE8993-9885-B04A-A02C-E9FFAFF88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01C89C-A0BE-B34B-91F5-4B73B6E20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7FAFAE-04AE-EF41-A96E-27A544034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48CBDFD-20FF-A84B-B07D-6C198D020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8DBD1AA-FE8B-0445-B8CF-A389D4D61C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8653DBE-1BD3-7C47-B4A0-8A55143C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F9BD3B5-4FAD-F14A-9046-FDD68BEC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3EFD2E7-FB79-9246-B2C4-F07775021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5711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E1CF81-50D6-994C-A38D-CBCC4DDE7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4717845-D524-214C-B0EB-1F385762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487724C-E873-E74A-B458-0A6679D2B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6613617-F30B-D147-A3F6-3A820A369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362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9C649BB-C0E7-8B40-B2BE-53E884A15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D8B35D0-ED02-2B43-9777-317804DFF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FDFF28-8763-EF42-B40C-41BB658B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0782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BFE104-AE30-D348-A1DE-5E1A4E0D6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28DBDA-8AFC-8949-9B80-B15FC2680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5ACA85-88C3-4947-9C1B-2D51A7B9B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DA02FE-F6AB-4E45-BD23-01604023A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349015-984E-7943-9515-F0E73F7F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77C06D6-7C11-2142-A54A-077C9D9E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899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C54B8E-30E9-7E49-A540-80A1F95B8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C085DD-A612-F141-AA1A-CECA621758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10E484C-B224-C942-938A-CBA6AF7D2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5BB83CB-5C19-8E4E-A19D-C682B82D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3B327C-A626-164B-A050-1AE5C2CA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DB3C86-8B60-324D-BCFD-D40DB43A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239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AF029E8-76F1-EA41-B280-9A8153E2E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D58262-63CC-DF42-8BE8-12374FD49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ECF1A7-8639-4348-A32E-8622840F5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F8E6-81E8-0743-8F67-63A6484EF38E}" type="datetimeFigureOut">
              <a:rPr kumimoji="1" lang="zh-CN" altLang="en-US" smtClean="0"/>
              <a:t>2019/9/5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4B47E1-E081-284E-9BF8-B39B8B6C0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3770C5-2DA3-9B4B-A8EE-052256D9C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B8700-DF49-A244-A6D1-4CF9D7D583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150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177DBC-B541-2640-88CE-9A2442DA3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671" y="105734"/>
            <a:ext cx="11876893" cy="6565107"/>
          </a:xfrm>
        </p:spPr>
        <p:txBody>
          <a:bodyPr>
            <a:normAutofit/>
          </a:bodyPr>
          <a:lstStyle/>
          <a:p>
            <a:r>
              <a:rPr kumimoji="1" lang="en-US" altLang="zh-CN" sz="7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 Address: </a:t>
            </a:r>
            <a:br>
              <a:rPr kumimoji="1" lang="en-US" altLang="zh-CN" sz="7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sz="7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Finance Benefit Society?</a:t>
            </a:r>
            <a:br>
              <a:rPr kumimoji="1" lang="en-US" altLang="zh-CN" sz="7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Luigi Zingales</a:t>
            </a:r>
            <a:br>
              <a:rPr kumimoji="1"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(2015 AFA Presidential Address)</a:t>
            </a:r>
            <a:br>
              <a:rPr kumimoji="1" lang="en-US" altLang="zh-CN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1" lang="en-US" altLang="zh-CN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Topics in QF</a:t>
            </a:r>
            <a:b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 Phil </a:t>
            </a:r>
            <a:r>
              <a:rPr kumimoji="1"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Dybvig</a:t>
            </a:r>
            <a:br>
              <a:rPr kumimoji="1"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Sunny Deng</a:t>
            </a:r>
            <a:endParaRPr kumimoji="1"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73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C18EC2-C404-0044-A159-FC88EC1FD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– Theoretical research!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7DE6FE-CEF3-2B4B-8632-6D73F4C41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Rigorous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realistic, more relevant</a:t>
            </a:r>
          </a:p>
          <a:p>
            <a:pPr lvl="1"/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accountability 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reducing lobbying cost and easier for the public to monitor</a:t>
            </a: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mouthpiece of interest of those political economists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economists: embed the lobbying pressure of powerful incumbents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the forefront of our economic analysis</a:t>
            </a:r>
          </a:p>
          <a:p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609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EA2B56-378D-674F-A1DC-2A73BEC74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– Teaching!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F7403-397B-3645-B451-7F7DDDF10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pay attention to teaching?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Prevailing business culture in the banking industry undermines honesty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of economics makes students more selfish and less concerned about the common good</a:t>
            </a:r>
          </a:p>
          <a:p>
            <a:pPr lvl="1"/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to improve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relegate prescriptive analysis or poorly attended ethic courses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Underscore how violating most social norms has a negative effect on reputation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norms are crucial to the flourishing of a market economy</a:t>
            </a:r>
          </a:p>
          <a:p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388117-FA3D-C948-81A4-B5F7C2204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2" y="393701"/>
            <a:ext cx="10515600" cy="1325563"/>
          </a:xfrm>
        </p:spPr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Paper’s conclusion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A942B5-E2A7-CC4F-B6C3-D2A772406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47" y="1825626"/>
            <a:ext cx="11353800" cy="4351338"/>
          </a:xfrm>
        </p:spPr>
        <p:txBody>
          <a:bodyPr>
            <a:normAutofit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situations 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Gap</a:t>
            </a: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proud of the technical achievements and economic successes of our discipline and too complacent of its shortcomings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our self-perception and the outside perception of our role in society</a:t>
            </a:r>
          </a:p>
          <a:p>
            <a:pPr lvl="1"/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the gap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explain and document the contribution of finance to society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Appreciate that some of the criticisms that have been raised are well founded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Guard against the risks of becoming simple mouthpieces of the financial industry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rule of law is respected and expected to be respected in the future</a:t>
            </a:r>
          </a:p>
          <a:p>
            <a:pPr lvl="1"/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3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B43D9D-5E65-B746-B9A2-E6AD47F73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thoughts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28C653-0D0B-D542-98D2-31F856E7D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89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of writing this paper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Professionally analyze the reality aspects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confidence to people who are unfamiliar with this industry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the realities and problems rooted deeply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question marks as titles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enough daily examples, collected data, studies or research results in other papers 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694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08E162-2C38-9D44-BF85-A16B8E3E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812" y="1038142"/>
            <a:ext cx="5914700" cy="2193572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 for listening!</a:t>
            </a:r>
            <a:br>
              <a:rPr kumimoji="1"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1"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1"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1"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Q&amp;A </a:t>
            </a:r>
            <a:endParaRPr kumimoji="1"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1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D19167-9065-5E48-BAD9-7CA47468D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51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kumimoji="1" lang="zh-CN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BF297E-96A7-C844-83A5-ED413277A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</a:p>
          <a:p>
            <a:pPr algn="ctr">
              <a:lnSpc>
                <a:spcPct val="150000"/>
              </a:lnSpc>
            </a:pPr>
            <a:r>
              <a:rPr kumimoji="1"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Happening</a:t>
            </a:r>
          </a:p>
          <a:p>
            <a:pPr algn="ctr">
              <a:lnSpc>
                <a:spcPct val="150000"/>
              </a:lnSpc>
            </a:pPr>
            <a:r>
              <a:rPr kumimoji="1"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</a:p>
          <a:p>
            <a:pPr algn="ctr">
              <a:lnSpc>
                <a:spcPct val="150000"/>
              </a:lnSpc>
            </a:pPr>
            <a:r>
              <a:rPr kumimoji="1"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0" indent="0" algn="ctr">
              <a:lnSpc>
                <a:spcPct val="150000"/>
              </a:lnSpc>
              <a:buNone/>
            </a:pPr>
            <a:endParaRPr kumimoji="1"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86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95E378-305B-5043-A070-9F8B579B9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013"/>
            <a:ext cx="10515600" cy="1325563"/>
          </a:xfrm>
        </p:spPr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AB3E90-0115-DF4C-842F-6029F1AEE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5687"/>
            <a:ext cx="10948988" cy="4351338"/>
          </a:xfrm>
        </p:spPr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Dissonance: academics’ view of the benefits of finance vastly exceeds societal perception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Questionnaire: 57% disagree that financial innovation boosts economic growth</a:t>
            </a: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truth in all criticism that we cannot see because we are too embedded in our own world</a:t>
            </a: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30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89E800-FD1C-464B-8AC6-B8A04225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care about dissonance?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763BBC-0057-8144-89E1-EB0FDFC8C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3" y="1711328"/>
            <a:ext cx="11234738" cy="5032375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fraud 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dislike; With fraud  rage 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 Ebola </a:t>
            </a:r>
            <a:r>
              <a:rPr kumimoji="1"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v.s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George Soros; private return </a:t>
            </a:r>
            <a:r>
              <a:rPr kumimoji="1"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v.s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social contribution)</a:t>
            </a: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Lobby in favor of true competitive markets: weakest way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Conflicts of interest is not the exception but the rule</a:t>
            </a: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spigot going 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seek protection from political power  create more popular resentment  radical backlash</a:t>
            </a: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Traditional solutions (new regulators)  become a club to consolidate the power of incumbents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20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3EDD4-A6C0-9240-AB46-20987FA85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5928"/>
            <a:ext cx="10515600" cy="1325563"/>
          </a:xfrm>
        </p:spPr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Regulators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5931E3-A4C6-5048-86A5-B824EBE01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00981"/>
            <a:ext cx="11132127" cy="606829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Reserve (1933): prevent the kind of bank runs that forced more than 5,000 banks to close in the early 1930s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Securities and Exchange Commission (SEC) (1934): prevent the stock market manipulations that had prevailed during the 1920s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Office of Thrift Supervision (1989): deal with the savings-and-loan crisis of the late 1980s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Company Accounting Oversight Board (PCAOB): in response to the Enron and </a:t>
            </a:r>
            <a:r>
              <a:rPr kumimoji="1"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WorldComm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accounting scandals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Financial Protection Bureau (CFPB): created because of 2007 and 2008 financial crisis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10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BD90FA-D7BF-314D-B188-660E0446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91" y="450853"/>
            <a:ext cx="11172822" cy="1325563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Happening: Hypertrophic financial sector</a:t>
            </a:r>
            <a:b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kumimoji="1"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and more complicated markets in order to win in a competition</a:t>
            </a:r>
            <a:endParaRPr kumimoji="1"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F2C754-D187-C64F-947E-CDF273139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91" y="1914961"/>
            <a:ext cx="10515600" cy="4789484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Creation and growth of junk bond market, option and futures markets, or OTC derivatives</a:t>
            </a:r>
          </a:p>
          <a:p>
            <a:pPr lvl="1"/>
            <a:r>
              <a:rPr lang="e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to the private sector reaches 80%-100% of GDP, marginal effect of financial depth on output growth becomes negative</a:t>
            </a: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With noble excuse to receive government subsidy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sectors provide much greater opportunities for abuse, and even government takes advantage</a:t>
            </a: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Fraud: 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Feature, not Bug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3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71A96E-D0B7-474D-AA78-1997D38CD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Fraud: 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Feature, not Bug</a:t>
            </a:r>
            <a:endParaRPr kumimoji="1" lang="zh-CN" altLang="en-US" dirty="0"/>
          </a:p>
        </p:txBody>
      </p:sp>
      <p:pic>
        <p:nvPicPr>
          <p:cNvPr id="5" name="内容占位符 4" descr="图片包含 屏幕截图&#10;&#10;描述已自动生成">
            <a:extLst>
              <a:ext uri="{FF2B5EF4-FFF2-40B4-BE49-F238E27FC236}">
                <a16:creationId xmlns:a16="http://schemas.microsoft.com/office/drawing/2014/main" id="{2B0DBAB6-1324-1243-8765-3CF958B31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0869" y="1452282"/>
            <a:ext cx="10463227" cy="4410635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E5905588-B5C4-6C46-B3EC-21541A7F9744}"/>
              </a:ext>
            </a:extLst>
          </p:cNvPr>
          <p:cNvSpPr txBox="1"/>
          <p:nvPr/>
        </p:nvSpPr>
        <p:spPr>
          <a:xfrm>
            <a:off x="833716" y="6266328"/>
            <a:ext cx="11618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e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See http://</a:t>
            </a:r>
            <a:r>
              <a:rPr lang="en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www.huffingtonpost.co.uk</a:t>
            </a:r>
            <a:r>
              <a:rPr lang="e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/2013/02/06/</a:t>
            </a:r>
            <a:r>
              <a:rPr lang="en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libor</a:t>
            </a:r>
            <a:r>
              <a:rPr lang="e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-scandal-outrageous-traders-exchanges_ n_2630945.html. </a:t>
            </a:r>
          </a:p>
          <a:p>
            <a:pPr fontAlgn="auto"/>
            <a:endParaRPr lang="e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20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E46C9E-D6E8-1441-98CE-50438F09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38" y="1824815"/>
            <a:ext cx="10515600" cy="4889495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Duping unsophisticated investors 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E.g.: Lemon securities 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E.g.: Packaged with some optional overpriced add-ones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 efforts take place in searching for better duping opportunities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engineering provides an extremely flexible tool to exploit agency problems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Principals are dispersed with little ability to coordinate a move</a:t>
            </a: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88539DAE-4E69-6448-AEC3-B69020DA1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373859"/>
            <a:ext cx="11172822" cy="1325563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Happening: Hypertrophic financial sector</a:t>
            </a:r>
            <a:b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kumimoji="1"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and more complicated markets in order to win in a competition</a:t>
            </a:r>
            <a:endParaRPr kumimoji="1"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319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5047D9-1FB1-3A4B-8DA9-6C91BDE00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0" y="365125"/>
            <a:ext cx="11220450" cy="1325563"/>
          </a:xfrm>
        </p:spPr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– Empirical research? 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1DA682-A62D-9D46-97FE-1243464DF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0570"/>
            <a:ext cx="10391775" cy="5346702"/>
          </a:xfrm>
        </p:spPr>
        <p:txBody>
          <a:bodyPr>
            <a:normAutofit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Whistleblower – quite difficult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not broadly accessible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Regulators are risk-averse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Treating sources favorable in order to obtain data</a:t>
            </a:r>
          </a:p>
          <a:p>
            <a:pPr lvl="1"/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 post cost-benefit analysis – example of payday loans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Payday loans: a form of regulatory arbitrage around anti-usury laws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44% less in interest than in 2009 under the conventional payday loan model, saving $41.9 million</a:t>
            </a:r>
          </a:p>
          <a:p>
            <a:pPr lvl="1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</a:p>
          <a:p>
            <a:pPr lvl="2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Fewer borrowers declared bankruptcy</a:t>
            </a:r>
          </a:p>
          <a:p>
            <a:pPr lvl="2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the excessive entry</a:t>
            </a:r>
          </a:p>
          <a:p>
            <a:pPr lvl="1"/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74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725</Words>
  <Application>Microsoft Macintosh PowerPoint</Application>
  <PresentationFormat>宽屏</PresentationFormat>
  <Paragraphs>107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等线</vt:lpstr>
      <vt:lpstr>等线 Light</vt:lpstr>
      <vt:lpstr>Arial</vt:lpstr>
      <vt:lpstr>Times New Roman</vt:lpstr>
      <vt:lpstr>Office 主题​​</vt:lpstr>
      <vt:lpstr>Presidential Address:  Does Finance Benefit Society? -- Luigi Zingales (2015 AFA Presidential Address)  Topics in QF Professor: Phil Dybvig Presenter: Sunny Deng</vt:lpstr>
      <vt:lpstr>Abstract</vt:lpstr>
      <vt:lpstr>Background</vt:lpstr>
      <vt:lpstr>Why care about dissonance?</vt:lpstr>
      <vt:lpstr>New Regulators</vt:lpstr>
      <vt:lpstr>Happening: Hypertrophic financial sector -- more and more complicated markets in order to win in a competition</vt:lpstr>
      <vt:lpstr>Fraud: Feature, not Bug</vt:lpstr>
      <vt:lpstr>Happening: Hypertrophic financial sector -- more and more complicated markets in order to win in a competition</vt:lpstr>
      <vt:lpstr>Solutions – Empirical research? </vt:lpstr>
      <vt:lpstr>Solutions – Theoretical research!</vt:lpstr>
      <vt:lpstr>Solutions – Teaching!</vt:lpstr>
      <vt:lpstr>Paper’s conclusion</vt:lpstr>
      <vt:lpstr>Personal thoughts</vt:lpstr>
      <vt:lpstr>Thanks for listening!    Q&amp;A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Presidential Address: Does Finance Benefit Society? Topics in QF Professor: Phil Dybvig Presentor: Sunny Deng</dc:title>
  <dc:creator>Deng, Yang</dc:creator>
  <cp:lastModifiedBy>Deng, Yang</cp:lastModifiedBy>
  <cp:revision>42</cp:revision>
  <dcterms:created xsi:type="dcterms:W3CDTF">2019-09-03T17:56:52Z</dcterms:created>
  <dcterms:modified xsi:type="dcterms:W3CDTF">2019-09-05T17:42:28Z</dcterms:modified>
</cp:coreProperties>
</file>